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76" r:id="rId4"/>
    <p:sldId id="277" r:id="rId5"/>
    <p:sldId id="279" r:id="rId6"/>
    <p:sldId id="266" r:id="rId7"/>
    <p:sldId id="280" r:id="rId8"/>
    <p:sldId id="265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8EBA-3B35-45C3-B461-98A752495EAF}" type="datetimeFigureOut">
              <a:rPr lang="cs-CZ" smtClean="0"/>
              <a:t>3.2.2016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355-188D-41DA-BA55-149459E06249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 descr="power_point_25,4x19,05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Obrázek 7" descr="power_point_25,4x19,05_predel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8EBA-3B35-45C3-B461-98A752495EAF}" type="datetimeFigureOut">
              <a:rPr lang="cs-CZ" smtClean="0"/>
              <a:t>3.2.2016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355-188D-41DA-BA55-149459E062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8EBA-3B35-45C3-B461-98A752495EAF}" type="datetimeFigureOut">
              <a:rPr lang="cs-CZ" smtClean="0"/>
              <a:t>3.2.2016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355-188D-41DA-BA55-149459E062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8EBA-3B35-45C3-B461-98A752495EAF}" type="datetimeFigureOut">
              <a:rPr lang="cs-CZ" smtClean="0"/>
              <a:t>3.2.2016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355-188D-41DA-BA55-149459E062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8EBA-3B35-45C3-B461-98A752495EAF}" type="datetimeFigureOut">
              <a:rPr lang="cs-CZ" smtClean="0"/>
              <a:t>3.2.2016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355-188D-41DA-BA55-149459E062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8EBA-3B35-45C3-B461-98A752495EAF}" type="datetimeFigureOut">
              <a:rPr lang="cs-CZ" smtClean="0"/>
              <a:t>3.2.2016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355-188D-41DA-BA55-149459E062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8EBA-3B35-45C3-B461-98A752495EAF}" type="datetimeFigureOut">
              <a:rPr lang="cs-CZ" smtClean="0"/>
              <a:t>3.2.2016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355-188D-41DA-BA55-149459E062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8EBA-3B35-45C3-B461-98A752495EAF}" type="datetimeFigureOut">
              <a:rPr lang="cs-CZ" smtClean="0"/>
              <a:t>3.2.2016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355-188D-41DA-BA55-149459E062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8EBA-3B35-45C3-B461-98A752495EAF}" type="datetimeFigureOut">
              <a:rPr lang="cs-CZ" smtClean="0"/>
              <a:t>3.2.2016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355-188D-41DA-BA55-149459E062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8EBA-3B35-45C3-B461-98A752495EAF}" type="datetimeFigureOut">
              <a:rPr lang="cs-CZ" smtClean="0"/>
              <a:t>3.2.2016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355-188D-41DA-BA55-149459E062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8EBA-3B35-45C3-B461-98A752495EAF}" type="datetimeFigureOut">
              <a:rPr lang="cs-CZ" smtClean="0"/>
              <a:t>3.2.2016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21355-188D-41DA-BA55-149459E062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power_point_25,4x19,05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98EBA-3B35-45C3-B461-98A752495EAF}" type="datetimeFigureOut">
              <a:rPr lang="cs-CZ" smtClean="0"/>
              <a:t>3.2.2016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21355-188D-41DA-BA55-149459E06249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Obrázek 7" descr="power_point_25,4x19,05_predel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Obrázek 8" descr="power_point_25,4x19,05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v-en.cz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1470025"/>
          </a:xfrm>
        </p:spPr>
        <p:txBody>
          <a:bodyPr>
            <a:normAutofit/>
          </a:bodyPr>
          <a:lstStyle/>
          <a:p>
            <a:r>
              <a:rPr lang="cs-CZ" dirty="0" smtClean="0"/>
              <a:t>ŠKOLENÍ DODAVATELŮ </a:t>
            </a:r>
            <a:br>
              <a:rPr lang="cs-CZ" dirty="0" smtClean="0"/>
            </a:br>
            <a:r>
              <a:rPr lang="cs-CZ" dirty="0" smtClean="0"/>
              <a:t>OBLAST  OŽP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Martin Lašmanský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5544616" cy="65293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Legislativa ŽP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cs-CZ" dirty="0" smtClean="0"/>
              <a:t>Společnost </a:t>
            </a:r>
            <a:r>
              <a:rPr lang="cs-CZ" dirty="0" err="1" smtClean="0"/>
              <a:t>Sev.en</a:t>
            </a:r>
            <a:r>
              <a:rPr lang="cs-CZ" dirty="0" smtClean="0"/>
              <a:t> EC, a.s. (Elektrárna Chvaletice) je povinna se řídit podmínkami provozu stanovenými v integrovaném povolení vydaným Krajským úřadem Pardubického </a:t>
            </a:r>
            <a:r>
              <a:rPr lang="cs-CZ" dirty="0" smtClean="0"/>
              <a:t>kraje          </a:t>
            </a:r>
            <a:r>
              <a:rPr lang="cs-CZ" dirty="0" smtClean="0"/>
              <a:t>a příslušnou legislativou.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u="sng" dirty="0" smtClean="0"/>
              <a:t>Legislativa</a:t>
            </a:r>
            <a:endParaRPr lang="cs-CZ" u="sng" dirty="0"/>
          </a:p>
          <a:p>
            <a:pPr>
              <a:spcBef>
                <a:spcPts val="1200"/>
              </a:spcBef>
            </a:pPr>
            <a:r>
              <a:rPr lang="cs-CZ" dirty="0" smtClean="0"/>
              <a:t>Zákon </a:t>
            </a:r>
            <a:r>
              <a:rPr lang="cs-CZ" dirty="0"/>
              <a:t>č</a:t>
            </a:r>
            <a:r>
              <a:rPr lang="cs-CZ" dirty="0" smtClean="0"/>
              <a:t>. 254/2001 Sb., o </a:t>
            </a:r>
            <a:r>
              <a:rPr lang="cs-CZ" dirty="0" smtClean="0"/>
              <a:t>vodách a související předpisy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r>
              <a:rPr lang="cs-CZ" dirty="0" smtClean="0"/>
              <a:t>Zákon </a:t>
            </a:r>
            <a:r>
              <a:rPr lang="cs-CZ" dirty="0"/>
              <a:t>č</a:t>
            </a:r>
            <a:r>
              <a:rPr lang="cs-CZ" dirty="0" smtClean="0"/>
              <a:t>. 185/2001 Sb., o </a:t>
            </a:r>
            <a:r>
              <a:rPr lang="cs-CZ" dirty="0" smtClean="0"/>
              <a:t>odpadech a související předpisy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Zákon </a:t>
            </a:r>
            <a:r>
              <a:rPr lang="cs-CZ" dirty="0"/>
              <a:t>č. </a:t>
            </a:r>
            <a:r>
              <a:rPr lang="cs-CZ" dirty="0" smtClean="0"/>
              <a:t>201/2012 </a:t>
            </a:r>
            <a:r>
              <a:rPr lang="cs-CZ" dirty="0"/>
              <a:t>Sb., </a:t>
            </a:r>
            <a:r>
              <a:rPr lang="cs-CZ" dirty="0" smtClean="0"/>
              <a:t>o ochraně ovzduší a související předpisy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3435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5544616" cy="65293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Třídění odpadů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 smtClean="0"/>
              <a:t>Pravidla chování v Elektrárně Chvaletice</a:t>
            </a:r>
          </a:p>
          <a:p>
            <a:pPr marL="0" indent="0" algn="just">
              <a:buNone/>
            </a:pPr>
            <a:r>
              <a:rPr lang="cs-CZ" dirty="0">
                <a:hlinkClick r:id="rId2"/>
              </a:rPr>
              <a:t>www.sev-en.cz</a:t>
            </a:r>
            <a:r>
              <a:rPr lang="cs-CZ" dirty="0"/>
              <a:t> v menu </a:t>
            </a:r>
            <a:r>
              <a:rPr lang="cs-CZ" dirty="0" smtClean="0"/>
              <a:t>„Elektřina“ záložka „Pro dodavatele“</a:t>
            </a:r>
            <a:endParaRPr lang="cs-CZ" dirty="0"/>
          </a:p>
          <a:p>
            <a:pPr marL="0" indent="0" algn="just">
              <a:buNone/>
            </a:pPr>
            <a:r>
              <a:rPr lang="cs-CZ" dirty="0" smtClean="0"/>
              <a:t>Jsou to závazné požadavky pro provádění činností smluvních partnerů a slouží </a:t>
            </a:r>
            <a:r>
              <a:rPr lang="cs-CZ" dirty="0" smtClean="0"/>
              <a:t>kromě jiného k </a:t>
            </a:r>
            <a:r>
              <a:rPr lang="cs-CZ" dirty="0" smtClean="0"/>
              <a:t>zajištění maximální ochrany životního </a:t>
            </a:r>
            <a:r>
              <a:rPr lang="cs-CZ" dirty="0" smtClean="0"/>
              <a:t>prostředí.</a:t>
            </a:r>
          </a:p>
          <a:p>
            <a:pPr marL="0" indent="0" algn="just">
              <a:buNone/>
            </a:pPr>
            <a:endParaRPr lang="cs-CZ" dirty="0"/>
          </a:p>
          <a:p>
            <a:pPr marL="0" indent="0" algn="just">
              <a:buNone/>
            </a:pPr>
            <a:r>
              <a:rPr lang="cs-CZ" dirty="0" smtClean="0"/>
              <a:t>Neplnění pravidel = sankce!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>
              <a:spcBef>
                <a:spcPts val="1200"/>
              </a:spcBef>
            </a:pPr>
            <a:endParaRPr lang="cs-CZ" dirty="0"/>
          </a:p>
          <a:p>
            <a:pPr marL="0" indent="0">
              <a:spcBef>
                <a:spcPts val="1200"/>
              </a:spcBef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8539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5544616" cy="65293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Legislativa ŽP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b="1" dirty="0"/>
              <a:t>Chemické látky a </a:t>
            </a:r>
            <a:r>
              <a:rPr lang="cs-CZ" b="1" dirty="0" smtClean="0"/>
              <a:t>směsi </a:t>
            </a:r>
          </a:p>
          <a:p>
            <a:pPr marL="0" indent="0">
              <a:buNone/>
            </a:pPr>
            <a:r>
              <a:rPr lang="cs-CZ" dirty="0" smtClean="0"/>
              <a:t>- používat v souladu s legislativou, </a:t>
            </a:r>
          </a:p>
          <a:p>
            <a:pPr marL="0" indent="0">
              <a:buNone/>
            </a:pPr>
            <a:r>
              <a:rPr lang="cs-CZ" dirty="0" smtClean="0"/>
              <a:t>- pouze </a:t>
            </a:r>
            <a:r>
              <a:rPr lang="cs-CZ" dirty="0"/>
              <a:t>v obalech pro ně určených a řádně označených, nemohou být v žádném případě v potravinových obalech (PET od nápojů atd.)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Odpady</a:t>
            </a:r>
          </a:p>
          <a:p>
            <a:pPr marL="0" indent="0">
              <a:buNone/>
            </a:pPr>
            <a:r>
              <a:rPr lang="cs-CZ" dirty="0" smtClean="0"/>
              <a:t>- nakládat s odpady v souladu s legislativou,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- dle </a:t>
            </a:r>
            <a:r>
              <a:rPr lang="cs-CZ" dirty="0"/>
              <a:t>zákona o odpadech je každý původce odpadu povinen shromažďovat odpady utříděné</a:t>
            </a:r>
            <a:r>
              <a:rPr lang="cs-CZ" dirty="0" smtClean="0"/>
              <a:t>!!!</a:t>
            </a:r>
          </a:p>
          <a:p>
            <a:pPr marL="0" indent="0">
              <a:buNone/>
            </a:pPr>
            <a:r>
              <a:rPr lang="cs-CZ" dirty="0" smtClean="0"/>
              <a:t>- shromažďování, třídění, skladování, přeprava, odstraňování, zajištění proti zcizení nebo předávání k odstranění na náklady smluvního partnera, kromě neznečištěných kovů (kovy zůstávaní v majetku elektrárny).</a:t>
            </a:r>
          </a:p>
          <a:p>
            <a:pPr marL="0" indent="0">
              <a:buNone/>
            </a:pPr>
            <a:r>
              <a:rPr lang="cs-CZ" dirty="0" smtClean="0"/>
              <a:t>- odpady </a:t>
            </a:r>
            <a:r>
              <a:rPr lang="cs-CZ" dirty="0"/>
              <a:t>vzniklé činností smluvního partnera nesmí být shromažďovány v kontejnerech na tříděné odpady (sklo, papír, plast) a kontejnerech na tuhý komunální odpad, které jsou určeny výhradně pro potřebu elektrárny.</a:t>
            </a:r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06226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5544616" cy="65293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Legislativa ŽP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87" y="1466782"/>
            <a:ext cx="8410898" cy="486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793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5544616" cy="65293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Legislativa ŽP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Dle zákona o odpadech je povinnost odpady třídit.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2456892"/>
            <a:ext cx="3840427" cy="288032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976" y="2924944"/>
            <a:ext cx="4488499" cy="336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259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5544616" cy="65293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Legislativa ŽP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Je zakázáno</a:t>
            </a:r>
          </a:p>
          <a:p>
            <a:pPr>
              <a:buFontTx/>
              <a:buChar char="-"/>
            </a:pPr>
            <a:r>
              <a:rPr lang="cs-CZ" dirty="0" smtClean="0"/>
              <a:t>mytí </a:t>
            </a:r>
            <a:r>
              <a:rPr lang="cs-CZ" dirty="0" smtClean="0"/>
              <a:t>vozidel v areálu </a:t>
            </a:r>
            <a:r>
              <a:rPr lang="cs-CZ" dirty="0" smtClean="0"/>
              <a:t>elektrárny,</a:t>
            </a:r>
            <a:endParaRPr lang="cs-CZ" dirty="0" smtClean="0"/>
          </a:p>
          <a:p>
            <a:pPr>
              <a:buFontTx/>
              <a:buChar char="-"/>
            </a:pPr>
            <a:r>
              <a:rPr lang="cs-CZ" dirty="0"/>
              <a:t>v</a:t>
            </a:r>
            <a:r>
              <a:rPr lang="cs-CZ" dirty="0" smtClean="0"/>
              <a:t>ylévání olejů a chemických látek do </a:t>
            </a:r>
            <a:r>
              <a:rPr lang="cs-CZ" dirty="0" smtClean="0"/>
              <a:t>kanalizace,</a:t>
            </a:r>
          </a:p>
          <a:p>
            <a:pPr>
              <a:buFontTx/>
              <a:buChar char="-"/>
            </a:pPr>
            <a:r>
              <a:rPr lang="cs-CZ" dirty="0"/>
              <a:t>u</a:t>
            </a:r>
            <a:r>
              <a:rPr lang="cs-CZ" dirty="0" smtClean="0"/>
              <a:t>kládat odpady mimo vyhrazená a určená místa,</a:t>
            </a:r>
          </a:p>
          <a:p>
            <a:pPr>
              <a:buFontTx/>
              <a:buChar char="-"/>
            </a:pPr>
            <a:r>
              <a:rPr lang="cs-CZ" dirty="0"/>
              <a:t>v</a:t>
            </a:r>
            <a:r>
              <a:rPr lang="cs-CZ" dirty="0" smtClean="0"/>
              <a:t>nášet odpady a použité chemikálie do elektrárny (např. i prázdné láhve od alkoholu).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7619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5544616" cy="65293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OŽP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V případě vzniku havárie </a:t>
            </a:r>
            <a:r>
              <a:rPr lang="cs-CZ" dirty="0" smtClean="0"/>
              <a:t>(mimořádného závažného zhoršení nebo ohrožení jakosti povrchových nebo podzemních vod, únik olejů, chemických látek…)</a:t>
            </a:r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r>
              <a:rPr lang="cs-CZ" dirty="0"/>
              <a:t>j</a:t>
            </a:r>
            <a:r>
              <a:rPr lang="cs-CZ" dirty="0" smtClean="0"/>
              <a:t>e povinnost činit bezprostřední opatření k odstranění příčin a následků havárie,</a:t>
            </a:r>
          </a:p>
          <a:p>
            <a:pPr>
              <a:buFontTx/>
              <a:buChar char="-"/>
            </a:pPr>
            <a:r>
              <a:rPr lang="cs-CZ" dirty="0"/>
              <a:t>z</a:t>
            </a:r>
            <a:r>
              <a:rPr lang="cs-CZ" dirty="0" smtClean="0"/>
              <a:t>abránit vzniku dalších škod,</a:t>
            </a:r>
            <a:endParaRPr lang="cs-CZ" dirty="0" smtClean="0"/>
          </a:p>
          <a:p>
            <a:pPr>
              <a:buFontTx/>
              <a:buChar char="-"/>
            </a:pPr>
            <a:r>
              <a:rPr lang="cs-CZ" dirty="0"/>
              <a:t>j</a:t>
            </a:r>
            <a:r>
              <a:rPr lang="cs-CZ" dirty="0" smtClean="0"/>
              <a:t>e povinnost oznámit kontaktní osobě dle pokynů pro případ vzniku mimořádné události a příslušnému zaměstnanci elektrárny.</a:t>
            </a:r>
          </a:p>
          <a:p>
            <a:pPr>
              <a:buFontTx/>
              <a:buChar char="-"/>
            </a:pPr>
            <a:endParaRPr lang="cs-CZ" dirty="0" smtClean="0"/>
          </a:p>
          <a:p>
            <a:pPr>
              <a:buFontTx/>
              <a:buChar char="-"/>
            </a:pPr>
            <a:r>
              <a:rPr lang="cs-CZ" b="1" dirty="0" smtClean="0"/>
              <a:t>Každou mimořádnou událost oznámit na ohlašovnu požárů:</a:t>
            </a:r>
          </a:p>
          <a:p>
            <a:pPr>
              <a:buFontTx/>
              <a:buChar char="-"/>
            </a:pPr>
            <a:r>
              <a:rPr lang="cs-CZ" b="1" dirty="0" smtClean="0"/>
              <a:t>Tel: 4444  (462 10 4444)</a:t>
            </a:r>
          </a:p>
          <a:p>
            <a:pPr>
              <a:buFontTx/>
              <a:buChar char="-"/>
            </a:pPr>
            <a:r>
              <a:rPr lang="cs-CZ" b="1" dirty="0" smtClean="0"/>
              <a:t>Mobil: 724 557 649</a:t>
            </a:r>
            <a:endParaRPr lang="cs-CZ" b="1" dirty="0"/>
          </a:p>
          <a:p>
            <a:pPr>
              <a:buFontTx/>
              <a:buChar char="-"/>
            </a:pPr>
            <a:endParaRPr lang="cs-CZ" dirty="0" smtClean="0"/>
          </a:p>
          <a:p>
            <a:pPr>
              <a:buFontTx/>
              <a:buChar char="-"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1780265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3333</TotalTime>
  <Words>377</Words>
  <Application>Microsoft Office PowerPoint</Application>
  <PresentationFormat>Předvádění na obrazovce (4:3)</PresentationFormat>
  <Paragraphs>50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1" baseType="lpstr">
      <vt:lpstr>Arial</vt:lpstr>
      <vt:lpstr>Calibri</vt:lpstr>
      <vt:lpstr>Motiv sady Office</vt:lpstr>
      <vt:lpstr>ŠKOLENÍ DODAVATELŮ  OBLAST  OŽP</vt:lpstr>
      <vt:lpstr>Legislativa ŽP</vt:lpstr>
      <vt:lpstr>Třídění odpadů</vt:lpstr>
      <vt:lpstr>Legislativa ŽP</vt:lpstr>
      <vt:lpstr>Legislativa ŽP</vt:lpstr>
      <vt:lpstr>Legislativa ŽP</vt:lpstr>
      <vt:lpstr>Legislativa ŽP</vt:lpstr>
      <vt:lpstr>OŽP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jezovic</dc:creator>
  <cp:lastModifiedBy>Lašmanský Martin</cp:lastModifiedBy>
  <cp:revision>84</cp:revision>
  <dcterms:created xsi:type="dcterms:W3CDTF">2013-08-19T07:58:07Z</dcterms:created>
  <dcterms:modified xsi:type="dcterms:W3CDTF">2016-02-03T07:33:03Z</dcterms:modified>
</cp:coreProperties>
</file>